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3" r:id="rId3"/>
    <p:sldId id="259" r:id="rId4"/>
    <p:sldId id="302" r:id="rId5"/>
    <p:sldId id="526" r:id="rId6"/>
    <p:sldId id="527" r:id="rId7"/>
    <p:sldId id="499" r:id="rId8"/>
    <p:sldId id="539" r:id="rId9"/>
    <p:sldId id="266" r:id="rId10"/>
    <p:sldId id="522" r:id="rId11"/>
    <p:sldId id="500" r:id="rId12"/>
    <p:sldId id="523" r:id="rId13"/>
    <p:sldId id="381" r:id="rId14"/>
    <p:sldId id="532" r:id="rId15"/>
    <p:sldId id="540" r:id="rId16"/>
    <p:sldId id="541" r:id="rId17"/>
    <p:sldId id="542" r:id="rId18"/>
    <p:sldId id="543" r:id="rId19"/>
    <p:sldId id="544" r:id="rId20"/>
    <p:sldId id="268" r:id="rId21"/>
    <p:sldId id="524" r:id="rId22"/>
    <p:sldId id="292" r:id="rId23"/>
    <p:sldId id="299" r:id="rId24"/>
    <p:sldId id="545" r:id="rId25"/>
    <p:sldId id="271" r:id="rId26"/>
    <p:sldId id="546" r:id="rId27"/>
    <p:sldId id="318" r:id="rId28"/>
    <p:sldId id="279" r:id="rId29"/>
    <p:sldId id="280" r:id="rId30"/>
    <p:sldId id="297" r:id="rId31"/>
    <p:sldId id="306" r:id="rId32"/>
    <p:sldId id="549" r:id="rId33"/>
    <p:sldId id="550" r:id="rId34"/>
    <p:sldId id="537" r:id="rId35"/>
    <p:sldId id="551" r:id="rId36"/>
    <p:sldId id="525" r:id="rId37"/>
    <p:sldId id="3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89BDAF-1800-2F4F-9857-E23C0B3910E2}" v="136" dt="2025-12-17T14:33:47.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80648" autoAdjust="0"/>
  </p:normalViewPr>
  <p:slideViewPr>
    <p:cSldViewPr snapToGrid="0">
      <p:cViewPr varScale="1">
        <p:scale>
          <a:sx n="87" d="100"/>
          <a:sy n="87" d="100"/>
        </p:scale>
        <p:origin x="1048" y="184"/>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6978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dimensions make a grid, and you can think of much of the content of this class in terms of this grid of concepts</a:t>
            </a:r>
          </a:p>
          <a:p>
            <a:endParaRPr lang="en-US" dirty="0"/>
          </a:p>
          <a:p>
            <a:r>
              <a:rPr lang="en-US" dirty="0"/>
              <a:t>This class talks about implementing software, but mostly assumes you already have the foundation you need to design programs at the implementation level. The class also talks about larger scale planning and design issues — when we can build anything, how do we decide what to build? — but there’s a lifetime of information to learn here.</a:t>
            </a:r>
          </a:p>
          <a:p>
            <a:endParaRPr lang="en-US" dirty="0"/>
          </a:p>
          <a:p>
            <a:r>
              <a:rPr lang="en-US" dirty="0"/>
              <a:t>The class is focused around the middle — how people, processes, and programs are organized at the scale of weeks and months to do software engineering: to design, construct, and maintain large programs over time.</a:t>
            </a:r>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9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659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0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71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851EF-283B-C972-4E1B-204EC5CF2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7BF924-E87A-1B4D-D572-E6BF310C2F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F69A5-B99B-FB67-FD9E-95DC1E68FD56}"/>
              </a:ext>
            </a:extLst>
          </p:cNvPr>
          <p:cNvSpPr>
            <a:spLocks noGrp="1"/>
          </p:cNvSpPr>
          <p:nvPr>
            <p:ph type="body" idx="1"/>
          </p:nvPr>
        </p:nvSpPr>
        <p:spPr/>
        <p:txBody>
          <a:bodyPr/>
          <a:lstStyle/>
          <a:p>
            <a:r>
              <a:rPr lang="en-US" dirty="0"/>
              <a:t>More details on the course website</a:t>
            </a:r>
          </a:p>
        </p:txBody>
      </p:sp>
      <p:sp>
        <p:nvSpPr>
          <p:cNvPr id="4" name="Slide Number Placeholder 3">
            <a:extLst>
              <a:ext uri="{FF2B5EF4-FFF2-40B4-BE49-F238E27FC236}">
                <a16:creationId xmlns:a16="http://schemas.microsoft.com/office/drawing/2014/main" id="{95DFDF71-990D-E4F6-A62B-F4672B741E71}"/>
              </a:ext>
            </a:extLst>
          </p:cNvPr>
          <p:cNvSpPr>
            <a:spLocks noGrp="1"/>
          </p:cNvSpPr>
          <p:nvPr>
            <p:ph type="sldNum" sz="quarter" idx="5"/>
          </p:nvPr>
        </p:nvSpPr>
        <p:spPr/>
        <p:txBody>
          <a:bodyPr/>
          <a:lstStyle/>
          <a:p>
            <a:fld id="{07937F07-1250-4CCE-B198-1B2887014F41}" type="slidenum">
              <a:rPr lang="en-US" smtClean="0"/>
              <a:t>24</a:t>
            </a:fld>
            <a:endParaRPr lang="en-US" dirty="0"/>
          </a:p>
        </p:txBody>
      </p:sp>
    </p:spTree>
    <p:extLst>
      <p:ext uri="{BB962C8B-B14F-4D97-AF65-F5344CB8AC3E}">
        <p14:creationId xmlns:p14="http://schemas.microsoft.com/office/powerpoint/2010/main" val="3016031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3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dirty="0"/>
              <a:t>QUESTION TIME</a:t>
            </a:r>
            <a:r>
              <a:rPr lang="en-US" dirty="0">
                <a:ea typeface="Calibri"/>
                <a:cs typeface="Calibri"/>
              </a:rPr>
              <a:t>: Based on what you know of history, what would have been the first groups of people to run into problems where they needed to think about software at the level of an engineering design process?</a:t>
            </a:r>
            <a:endParaRPr lang="en-US" dirty="0"/>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80D2-5DE0-E620-DC78-02BC04399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0BD2C-EE34-5AAC-56DE-0DEDB28E9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3AC79-CC70-9690-B808-68218DB34AAC}"/>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DAD7C104-B8B8-3E44-4F23-2E048B157AAB}"/>
              </a:ext>
            </a:extLst>
          </p:cNvPr>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73939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BA472-E102-055E-E56A-F3BBB752B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F8F1F-9ACE-885A-A93C-E4CB8357F0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AA95D1-C520-E798-D158-A43BA85A41B9}"/>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89F8D9A8-B292-ADC5-2C40-548C97DCB43C}"/>
              </a:ext>
            </a:extLst>
          </p:cNvPr>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867723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B3346-7009-A50D-64B7-6864DCD4C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E6FD66-23E9-C846-4B4B-1702C7C6B8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0509FD-51AC-BA2D-EE48-25E11FAC13D7}"/>
              </a:ext>
            </a:extLst>
          </p:cNvPr>
          <p:cNvSpPr>
            <a:spLocks noGrp="1"/>
          </p:cNvSpPr>
          <p:nvPr>
            <p:ph type="body" idx="1"/>
          </p:nvPr>
        </p:nvSpPr>
        <p:spPr/>
        <p:txBody>
          <a:bodyPr/>
          <a:lstStyle/>
          <a:p>
            <a:r>
              <a:rPr lang="en-US" dirty="0"/>
              <a:t>&lt;see a detailed version of this policy on course website&gt;</a:t>
            </a:r>
          </a:p>
        </p:txBody>
      </p:sp>
      <p:sp>
        <p:nvSpPr>
          <p:cNvPr id="4" name="Slide Number Placeholder 3">
            <a:extLst>
              <a:ext uri="{FF2B5EF4-FFF2-40B4-BE49-F238E27FC236}">
                <a16:creationId xmlns:a16="http://schemas.microsoft.com/office/drawing/2014/main" id="{F699FF4A-D435-84B6-5902-C7D5488EBF42}"/>
              </a:ext>
            </a:extLst>
          </p:cNvPr>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1543088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r>
              <a:rPr lang="en-US" dirty="0"/>
              <a:t>Planning software projects is hard! The three generally accepted plausible origins of the term “software engineering,” and it seems likely multiple people generated the idea around the same time. These three origins tend to map pretty well onto the answers to “who do you think needed to invent software engineering”</a:t>
            </a:r>
          </a:p>
          <a:p>
            <a:endParaRPr lang="en-US" dirty="0"/>
          </a:p>
          <a:p>
            <a:pPr marL="171450" indent="-171450">
              <a:buFontTx/>
              <a:buChar char="-"/>
            </a:pPr>
            <a:r>
              <a:rPr lang="en-US" dirty="0"/>
              <a:t>The most commonly cited reference was Margret Hamilton, who by most accounts coined the term first in the process of needing to legitimize software as an engineering practice within NASA to get humanity to the moon</a:t>
            </a:r>
          </a:p>
          <a:p>
            <a:pPr marL="171450" indent="-171450">
              <a:buFontTx/>
              <a:buChar char="-"/>
            </a:pPr>
            <a:r>
              <a:rPr lang="en-US" dirty="0"/>
              <a:t>Ottinger came at the problem from looking at emerging trends in the business world from an academic perspective.</a:t>
            </a:r>
          </a:p>
          <a:p>
            <a:pPr marL="171450" indent="-171450">
              <a:buFontTx/>
              <a:buChar char="-"/>
            </a:pPr>
            <a:r>
              <a:rPr lang="en-US" dirty="0"/>
              <a:t>Bauer came at the problem from perspective of military </a:t>
            </a:r>
            <a:r>
              <a:rPr lang="en-US" dirty="0" err="1"/>
              <a:t>orgaization</a:t>
            </a:r>
            <a:r>
              <a:rPr lang="en-US" dirty="0"/>
              <a:t>, and organized 1969 NATO conference, where representatives from member countries described the current “software crisis - that software was often inefficient, low quality, hard to maintain, and sometimes never delivered. </a:t>
            </a:r>
          </a:p>
          <a:p>
            <a:endParaRPr lang="en-US" dirty="0"/>
          </a:p>
          <a:p>
            <a:r>
              <a:rPr lang="en-US" dirty="0"/>
              <a:t>The call to action from this report was to discover methods to build software that were as predictable in quality, cost, and time as, for instance, those used to build bridges in civil engineering. Barry Boehm often given credit to for promoting these ideas after the conference.</a:t>
            </a:r>
          </a:p>
          <a:p>
            <a:endParaRPr lang="en-US" dirty="0"/>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Can we discover methods to build software that are as predictable in quality, cost, and time as, for instance, those used to build bridges in civil engineering?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33.png"/><Relationship Id="rId5" Type="http://schemas.openxmlformats.org/officeDocument/2006/relationships/image" Target="../media/image25.png"/><Relationship Id="rId10" Type="http://schemas.openxmlformats.org/officeDocument/2006/relationships/image" Target="../media/image32.png"/><Relationship Id="rId4" Type="http://schemas.openxmlformats.org/officeDocument/2006/relationships/image" Target="../media/image2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6/staf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bsky.app/profile/samhalpert.bsky.social/post/3lmt3coqvqk2w"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eu-se.github.io/CS4530-Spring-2026/staff/" TargetMode="External"/><Relationship Id="rId2" Type="http://schemas.openxmlformats.org/officeDocument/2006/relationships/hyperlink" Target="https://neu-se.github.io/CS4530-Spring-2026/"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Rob Simmons, and </a:t>
            </a:r>
            <a:r>
              <a:rPr lang="en-US" sz="2400"/>
              <a:t>Mitch Wand</a:t>
            </a:r>
            <a:endParaRPr lang="en-US" sz="2400" dirty="0"/>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3" name="Group 2">
            <a:extLst>
              <a:ext uri="{FF2B5EF4-FFF2-40B4-BE49-F238E27FC236}">
                <a16:creationId xmlns:a16="http://schemas.microsoft.com/office/drawing/2014/main" id="{AC5D1FC0-9D27-38FE-69A4-7BB029453E95}"/>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1C42C451-610C-F5CA-6917-8F9C841FFC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89A066EC-4D0F-D9B1-0F6B-B084D35D5C3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E0F466D-02D8-DA55-854C-03DEB1192677}"/>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03790B6F-7375-DD00-725A-9F0C117A00A9}"/>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2AD02F0F-C28E-58F0-A1C3-EAB098A35E9D}"/>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168EE07A-5217-5957-5370-B04610FDD332}"/>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F3B755A7-EBF5-8BC7-998A-3527F4F2AF2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9149794E-769C-5739-5A07-07D4A3A1F69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2CD9D8B1-D47E-3C6D-592A-8D9A673C9DAD}"/>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B57E5F0F-F827-7A81-097E-5A90BCF2DA92}"/>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2EB3F9A1-06D0-0B38-A6E4-AE16CCB3C9ED}"/>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fontScale="92500" lnSpcReduction="10000"/>
          </a:bodyPr>
          <a:lstStyle/>
          <a:p>
            <a:r>
              <a:rPr lang="en-US" dirty="0"/>
              <a:t>People</a:t>
            </a:r>
          </a:p>
          <a:p>
            <a:pPr lvl="1"/>
            <a:r>
              <a:rPr lang="en-US" dirty="0"/>
              <a:t>how to organize software teams and make them function effectively</a:t>
            </a:r>
          </a:p>
          <a:p>
            <a:pPr lvl="1"/>
            <a:r>
              <a:rPr lang="en-US" dirty="0"/>
              <a:t>how software engineering teams work in larger organizations</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Programs</a:t>
            </a:r>
          </a:p>
          <a:p>
            <a:pPr lvl="1"/>
            <a:r>
              <a:rPr lang="en-US" dirty="0"/>
              <a:t>how to write programs that people can understand and maintain</a:t>
            </a:r>
          </a:p>
          <a:p>
            <a:pPr lvl="1"/>
            <a:r>
              <a:rPr lang="en-US" dirty="0"/>
              <a:t>…focusing on a particular domain (medium-sized web applications)</a:t>
            </a:r>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dirty="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757303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82746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895271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40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73670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1,2,3</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sp>
        <p:nvSpPr>
          <p:cNvPr id="7" name="TextBox 6">
            <a:extLst>
              <a:ext uri="{FF2B5EF4-FFF2-40B4-BE49-F238E27FC236}">
                <a16:creationId xmlns:a16="http://schemas.microsoft.com/office/drawing/2014/main" id="{14371E21-C615-9292-6936-EDF7B2D9365C}"/>
              </a:ext>
            </a:extLst>
          </p:cNvPr>
          <p:cNvSpPr txBox="1"/>
          <p:nvPr/>
        </p:nvSpPr>
        <p:spPr>
          <a:xfrm>
            <a:off x="7706327"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Rob Simmons</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5,6</a:t>
            </a:r>
          </a:p>
        </p:txBody>
      </p:sp>
      <p:grpSp>
        <p:nvGrpSpPr>
          <p:cNvPr id="5" name="Group 4">
            <a:extLst>
              <a:ext uri="{FF2B5EF4-FFF2-40B4-BE49-F238E27FC236}">
                <a16:creationId xmlns:a16="http://schemas.microsoft.com/office/drawing/2014/main" id="{5831FEDD-7186-C155-DA25-371603EAF473}"/>
              </a:ext>
            </a:extLst>
          </p:cNvPr>
          <p:cNvGrpSpPr/>
          <p:nvPr/>
        </p:nvGrpSpPr>
        <p:grpSpPr>
          <a:xfrm>
            <a:off x="4225590" y="1694887"/>
            <a:ext cx="2708548" cy="4509721"/>
            <a:chOff x="4358384" y="1694887"/>
            <a:chExt cx="2708548" cy="4509721"/>
          </a:xfrm>
        </p:grpSpPr>
        <p:sp>
          <p:nvSpPr>
            <p:cNvPr id="10" name="TextBox 9">
              <a:extLst>
                <a:ext uri="{FF2B5EF4-FFF2-40B4-BE49-F238E27FC236}">
                  <a16:creationId xmlns:a16="http://schemas.microsoft.com/office/drawing/2014/main" id="{0F517881-EADF-3965-D26C-F1BE3C464447}"/>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a:t>
              </a:r>
            </a:p>
          </p:txBody>
        </p:sp>
        <p:pic>
          <p:nvPicPr>
            <p:cNvPr id="11" name="Picture 10" descr="A picture containing person, sky, person, outdoor&#10;&#10;Description automatically generated">
              <a:extLst>
                <a:ext uri="{FF2B5EF4-FFF2-40B4-BE49-F238E27FC236}">
                  <a16:creationId xmlns:a16="http://schemas.microsoft.com/office/drawing/2014/main" id="{0654AE34-DA67-F16D-D2E6-F6BE67C58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pic>
        <p:nvPicPr>
          <p:cNvPr id="1026" name="Picture 2">
            <a:extLst>
              <a:ext uri="{FF2B5EF4-FFF2-40B4-BE49-F238E27FC236}">
                <a16:creationId xmlns:a16="http://schemas.microsoft.com/office/drawing/2014/main" id="{C63A4DDE-AA6F-FE4B-52E7-C99F3B1887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182"/>
          <a:stretch>
            <a:fillRect/>
          </a:stretch>
        </p:blipFill>
        <p:spPr bwMode="auto">
          <a:xfrm>
            <a:off x="7453268" y="1694888"/>
            <a:ext cx="3049553" cy="270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a:xfrm>
            <a:off x="838200" y="1500160"/>
            <a:ext cx="7887346" cy="4699918"/>
          </a:xfrm>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…demonstrate the ability to </a:t>
            </a:r>
            <a:r>
              <a:rPr lang="en-US" i="1" dirty="0"/>
              <a:t>use</a:t>
            </a:r>
            <a:r>
              <a:rPr lang="en-US" dirty="0"/>
              <a:t> these key processes</a:t>
            </a:r>
          </a:p>
          <a:p>
            <a:pPr lvl="1"/>
            <a:r>
              <a:rPr lang="en-US" dirty="0"/>
              <a:t>…demonstrate the application of key technologies and major tools used in elementary software engineering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20</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1"/>
            <a:ext cx="536448" cy="30083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831984"/>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831983"/>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Lectures and in-class discussion</a:t>
            </a:r>
          </a:p>
          <a:p>
            <a:pPr lvl="1"/>
            <a:r>
              <a:rPr lang="en-US" dirty="0"/>
              <a:t>In person (most sections) or via zoom (online section)</a:t>
            </a:r>
          </a:p>
          <a:p>
            <a:pPr lvl="1"/>
            <a:r>
              <a:rPr lang="en-US" dirty="0"/>
              <a:t>Slides will be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 at a greater level of detail than we can cover in class</a:t>
            </a:r>
          </a:p>
          <a:p>
            <a:pPr lvl="1"/>
            <a:r>
              <a:rPr lang="en-US" dirty="0"/>
              <a:t>Primary “reading” for the course in lieu of a textbook</a:t>
            </a:r>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21</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3 deliverable projects</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March 11 - 13 during </a:t>
            </a:r>
            <a:r>
              <a:rPr lang="en-US" dirty="0">
                <a:solidFill>
                  <a:srgbClr val="FF0000"/>
                </a:solidFill>
              </a:rPr>
              <a:t>Week 10</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0B400-66BE-91E9-BEE6-170522933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2D043-E746-68AC-E3E3-05F075C54A65}"/>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651A6F94-B36C-5D6C-1FAE-6012CE29BA4F}"/>
              </a:ext>
            </a:extLst>
          </p:cNvPr>
          <p:cNvSpPr>
            <a:spLocks noGrp="1"/>
          </p:cNvSpPr>
          <p:nvPr>
            <p:ph idx="1"/>
          </p:nvPr>
        </p:nvSpPr>
        <p:spPr>
          <a:xfrm>
            <a:off x="838200" y="1500160"/>
            <a:ext cx="8417312" cy="4351338"/>
          </a:xfrm>
        </p:spPr>
        <p:txBody>
          <a:bodyPr>
            <a:normAutofit/>
          </a:bodyPr>
          <a:lstStyle/>
          <a:p>
            <a:pPr marL="0" indent="0">
              <a:buNone/>
            </a:pPr>
            <a:r>
              <a:rPr lang="en-US" dirty="0"/>
              <a:t>To pass, you </a:t>
            </a:r>
            <a:r>
              <a:rPr lang="en-US" u="sng" dirty="0"/>
              <a:t>must also</a:t>
            </a:r>
            <a:r>
              <a:rPr lang="en-US" dirty="0"/>
              <a:t>:</a:t>
            </a:r>
          </a:p>
          <a:p>
            <a:r>
              <a:rPr lang="en-US" dirty="0"/>
              <a:t>Do most of the individual projects</a:t>
            </a:r>
          </a:p>
          <a:p>
            <a:r>
              <a:rPr lang="en-US" dirty="0"/>
              <a:t>Demonstrate understanding of concepts in midterm</a:t>
            </a:r>
          </a:p>
          <a:p>
            <a:r>
              <a:rPr lang="en-US" dirty="0"/>
              <a:t>Demonstrate ability to do software development &amp; engineering in group project</a:t>
            </a:r>
          </a:p>
          <a:p>
            <a:r>
              <a:rPr lang="en-US" dirty="0"/>
              <a:t>Present your final project</a:t>
            </a:r>
          </a:p>
        </p:txBody>
      </p:sp>
      <p:sp>
        <p:nvSpPr>
          <p:cNvPr id="7" name="Slide Number Placeholder 6">
            <a:extLst>
              <a:ext uri="{FF2B5EF4-FFF2-40B4-BE49-F238E27FC236}">
                <a16:creationId xmlns:a16="http://schemas.microsoft.com/office/drawing/2014/main" id="{0BE41546-019A-3B52-5029-FC4A4889D84D}"/>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dirty="0"/>
          </a:p>
        </p:txBody>
      </p:sp>
    </p:spTree>
    <p:extLst>
      <p:ext uri="{BB962C8B-B14F-4D97-AF65-F5344CB8AC3E}">
        <p14:creationId xmlns:p14="http://schemas.microsoft.com/office/powerpoint/2010/main" val="299279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err="1"/>
              <a:t>Vitest</a:t>
            </a:r>
            <a:r>
              <a:rPr lang="en-US" dirty="0"/>
              <a: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21EB33-B197-66CA-F65D-F93B475B17A4}"/>
              </a:ext>
            </a:extLst>
          </p:cNvPr>
          <p:cNvPicPr>
            <a:picLocks noChangeAspect="1"/>
          </p:cNvPicPr>
          <p:nvPr/>
        </p:nvPicPr>
        <p:blipFill>
          <a:blip r:embed="rId3"/>
          <a:stretch>
            <a:fillRect/>
          </a:stretch>
        </p:blipFill>
        <p:spPr>
          <a:xfrm>
            <a:off x="10107342" y="18254"/>
            <a:ext cx="1625600" cy="1625600"/>
          </a:xfrm>
          <a:prstGeom prst="rect">
            <a:avLst/>
          </a:prstGeom>
        </p:spPr>
      </p:pic>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a:xfrm>
            <a:off x="838200" y="18255"/>
            <a:ext cx="10515600" cy="1325563"/>
          </a:xfrm>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615557"/>
            <a:ext cx="7253614" cy="4836873"/>
          </a:xfrm>
        </p:spPr>
        <p:txBody>
          <a:bodyPr>
            <a:normAutofit fontScale="92500" lnSpcReduction="20000"/>
          </a:bodyPr>
          <a:lstStyle/>
          <a:p>
            <a:r>
              <a:rPr lang="en-US" dirty="0"/>
              <a:t>We want to be the #1 spot for people who want the social experience of watching Twitch™ but for turn-based games</a:t>
            </a:r>
          </a:p>
          <a:p>
            <a:endParaRPr lang="en-US" dirty="0"/>
          </a:p>
          <a:p>
            <a:pPr lvl="1"/>
            <a:r>
              <a:rPr lang="en-US" dirty="0"/>
              <a:t>(Demo)</a:t>
            </a:r>
          </a:p>
          <a:p>
            <a:endParaRPr lang="en-US" dirty="0"/>
          </a:p>
          <a:p>
            <a:r>
              <a:rPr lang="en-US" dirty="0"/>
              <a:t>CS 4530 is part traditional academic course, part “having a new software job” simulation</a:t>
            </a:r>
          </a:p>
          <a:p>
            <a:r>
              <a:rPr lang="en-US" dirty="0"/>
              <a:t>The individual projects are like “onboarding” projects, and the group project is a scaled-down version of actual product delivery</a:t>
            </a:r>
          </a:p>
          <a:p>
            <a:r>
              <a:rPr lang="en-US" dirty="0"/>
              <a:t>Course staff have a secondary role as part of this simulation</a:t>
            </a:r>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3621F23-BF2E-9CCD-CB9E-6E2DA7ABD972}"/>
              </a:ext>
            </a:extLst>
          </p:cNvPr>
          <p:cNvPicPr>
            <a:picLocks noChangeAspect="1"/>
          </p:cNvPicPr>
          <p:nvPr/>
        </p:nvPicPr>
        <p:blipFill>
          <a:blip r:embed="rId4"/>
          <a:stretch>
            <a:fillRect/>
          </a:stretch>
        </p:blipFill>
        <p:spPr>
          <a:xfrm>
            <a:off x="8363160" y="1615558"/>
            <a:ext cx="3369782" cy="4354459"/>
          </a:xfrm>
          <a:custGeom>
            <a:avLst/>
            <a:gdLst>
              <a:gd name="csX0" fmla="*/ 0 w 3369782"/>
              <a:gd name="csY0" fmla="*/ 0 h 4354459"/>
              <a:gd name="csX1" fmla="*/ 629026 w 3369782"/>
              <a:gd name="csY1" fmla="*/ 0 h 4354459"/>
              <a:gd name="csX2" fmla="*/ 1258052 w 3369782"/>
              <a:gd name="csY2" fmla="*/ 0 h 4354459"/>
              <a:gd name="csX3" fmla="*/ 1819682 w 3369782"/>
              <a:gd name="csY3" fmla="*/ 0 h 4354459"/>
              <a:gd name="csX4" fmla="*/ 2415010 w 3369782"/>
              <a:gd name="csY4" fmla="*/ 0 h 4354459"/>
              <a:gd name="csX5" fmla="*/ 3369782 w 3369782"/>
              <a:gd name="csY5" fmla="*/ 0 h 4354459"/>
              <a:gd name="csX6" fmla="*/ 3369782 w 3369782"/>
              <a:gd name="csY6" fmla="*/ 544307 h 4354459"/>
              <a:gd name="csX7" fmla="*/ 3369782 w 3369782"/>
              <a:gd name="csY7" fmla="*/ 1132159 h 4354459"/>
              <a:gd name="csX8" fmla="*/ 3369782 w 3369782"/>
              <a:gd name="csY8" fmla="*/ 1589378 h 4354459"/>
              <a:gd name="csX9" fmla="*/ 3369782 w 3369782"/>
              <a:gd name="csY9" fmla="*/ 2003051 h 4354459"/>
              <a:gd name="csX10" fmla="*/ 3369782 w 3369782"/>
              <a:gd name="csY10" fmla="*/ 2460269 h 4354459"/>
              <a:gd name="csX11" fmla="*/ 3369782 w 3369782"/>
              <a:gd name="csY11" fmla="*/ 2961032 h 4354459"/>
              <a:gd name="csX12" fmla="*/ 3369782 w 3369782"/>
              <a:gd name="csY12" fmla="*/ 3505339 h 4354459"/>
              <a:gd name="csX13" fmla="*/ 3369782 w 3369782"/>
              <a:gd name="csY13" fmla="*/ 4354459 h 4354459"/>
              <a:gd name="csX14" fmla="*/ 2740756 w 3369782"/>
              <a:gd name="csY14" fmla="*/ 4354459 h 4354459"/>
              <a:gd name="csX15" fmla="*/ 2179126 w 3369782"/>
              <a:gd name="csY15" fmla="*/ 4354459 h 4354459"/>
              <a:gd name="csX16" fmla="*/ 1617495 w 3369782"/>
              <a:gd name="csY16" fmla="*/ 4354459 h 4354459"/>
              <a:gd name="csX17" fmla="*/ 1055865 w 3369782"/>
              <a:gd name="csY17" fmla="*/ 4354459 h 4354459"/>
              <a:gd name="csX18" fmla="*/ 494235 w 3369782"/>
              <a:gd name="csY18" fmla="*/ 4354459 h 4354459"/>
              <a:gd name="csX19" fmla="*/ 0 w 3369782"/>
              <a:gd name="csY19" fmla="*/ 4354459 h 4354459"/>
              <a:gd name="csX20" fmla="*/ 0 w 3369782"/>
              <a:gd name="csY20" fmla="*/ 3766607 h 4354459"/>
              <a:gd name="csX21" fmla="*/ 0 w 3369782"/>
              <a:gd name="csY21" fmla="*/ 3178755 h 4354459"/>
              <a:gd name="csX22" fmla="*/ 0 w 3369782"/>
              <a:gd name="csY22" fmla="*/ 2590903 h 4354459"/>
              <a:gd name="csX23" fmla="*/ 0 w 3369782"/>
              <a:gd name="csY23" fmla="*/ 2003051 h 4354459"/>
              <a:gd name="csX24" fmla="*/ 0 w 3369782"/>
              <a:gd name="csY24" fmla="*/ 1371655 h 4354459"/>
              <a:gd name="csX25" fmla="*/ 0 w 3369782"/>
              <a:gd name="csY25" fmla="*/ 827347 h 4354459"/>
              <a:gd name="csX26" fmla="*/ 0 w 3369782"/>
              <a:gd name="csY26" fmla="*/ 0 h 4354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3369782" h="4354459" fill="none" extrusionOk="0">
                <a:moveTo>
                  <a:pt x="0" y="0"/>
                </a:moveTo>
                <a:cubicBezTo>
                  <a:pt x="176875" y="-5120"/>
                  <a:pt x="338572" y="26107"/>
                  <a:pt x="629026" y="0"/>
                </a:cubicBezTo>
                <a:cubicBezTo>
                  <a:pt x="919480" y="-26107"/>
                  <a:pt x="964019" y="33283"/>
                  <a:pt x="1258052" y="0"/>
                </a:cubicBezTo>
                <a:cubicBezTo>
                  <a:pt x="1552085" y="-33283"/>
                  <a:pt x="1613595" y="8080"/>
                  <a:pt x="1819682" y="0"/>
                </a:cubicBezTo>
                <a:cubicBezTo>
                  <a:pt x="2025769" y="-8080"/>
                  <a:pt x="2176765" y="24415"/>
                  <a:pt x="2415010" y="0"/>
                </a:cubicBezTo>
                <a:cubicBezTo>
                  <a:pt x="2653255" y="-24415"/>
                  <a:pt x="3090312" y="18889"/>
                  <a:pt x="3369782" y="0"/>
                </a:cubicBezTo>
                <a:cubicBezTo>
                  <a:pt x="3431603" y="224731"/>
                  <a:pt x="3304617" y="433356"/>
                  <a:pt x="3369782" y="544307"/>
                </a:cubicBezTo>
                <a:cubicBezTo>
                  <a:pt x="3434947" y="655258"/>
                  <a:pt x="3351927" y="953412"/>
                  <a:pt x="3369782" y="1132159"/>
                </a:cubicBezTo>
                <a:cubicBezTo>
                  <a:pt x="3387637" y="1310906"/>
                  <a:pt x="3354301" y="1455043"/>
                  <a:pt x="3369782" y="1589378"/>
                </a:cubicBezTo>
                <a:cubicBezTo>
                  <a:pt x="3385263" y="1723713"/>
                  <a:pt x="3340597" y="1820044"/>
                  <a:pt x="3369782" y="2003051"/>
                </a:cubicBezTo>
                <a:cubicBezTo>
                  <a:pt x="3398967" y="2186058"/>
                  <a:pt x="3354386" y="2318319"/>
                  <a:pt x="3369782" y="2460269"/>
                </a:cubicBezTo>
                <a:cubicBezTo>
                  <a:pt x="3385178" y="2602219"/>
                  <a:pt x="3339695" y="2782167"/>
                  <a:pt x="3369782" y="2961032"/>
                </a:cubicBezTo>
                <a:cubicBezTo>
                  <a:pt x="3399869" y="3139897"/>
                  <a:pt x="3309102" y="3283856"/>
                  <a:pt x="3369782" y="3505339"/>
                </a:cubicBezTo>
                <a:cubicBezTo>
                  <a:pt x="3430462" y="3726822"/>
                  <a:pt x="3325614" y="4184599"/>
                  <a:pt x="3369782" y="4354459"/>
                </a:cubicBezTo>
                <a:cubicBezTo>
                  <a:pt x="3058863" y="4416137"/>
                  <a:pt x="2907050" y="4293716"/>
                  <a:pt x="2740756" y="4354459"/>
                </a:cubicBezTo>
                <a:cubicBezTo>
                  <a:pt x="2574462" y="4415202"/>
                  <a:pt x="2438960" y="4319024"/>
                  <a:pt x="2179126" y="4354459"/>
                </a:cubicBezTo>
                <a:cubicBezTo>
                  <a:pt x="1919292" y="4389894"/>
                  <a:pt x="1853396" y="4313795"/>
                  <a:pt x="1617495" y="4354459"/>
                </a:cubicBezTo>
                <a:cubicBezTo>
                  <a:pt x="1381594" y="4395123"/>
                  <a:pt x="1275902" y="4335163"/>
                  <a:pt x="1055865" y="4354459"/>
                </a:cubicBezTo>
                <a:cubicBezTo>
                  <a:pt x="835828" y="4373755"/>
                  <a:pt x="675568" y="4327831"/>
                  <a:pt x="494235" y="4354459"/>
                </a:cubicBezTo>
                <a:cubicBezTo>
                  <a:pt x="312902" y="4381087"/>
                  <a:pt x="155620" y="4333113"/>
                  <a:pt x="0" y="4354459"/>
                </a:cubicBezTo>
                <a:cubicBezTo>
                  <a:pt x="-17033" y="4098934"/>
                  <a:pt x="51295" y="3944424"/>
                  <a:pt x="0" y="3766607"/>
                </a:cubicBezTo>
                <a:cubicBezTo>
                  <a:pt x="-51295" y="3588790"/>
                  <a:pt x="10576" y="3299357"/>
                  <a:pt x="0" y="3178755"/>
                </a:cubicBezTo>
                <a:cubicBezTo>
                  <a:pt x="-10576" y="3058153"/>
                  <a:pt x="54613" y="2867233"/>
                  <a:pt x="0" y="2590903"/>
                </a:cubicBezTo>
                <a:cubicBezTo>
                  <a:pt x="-54613" y="2314573"/>
                  <a:pt x="56122" y="2138294"/>
                  <a:pt x="0" y="2003051"/>
                </a:cubicBezTo>
                <a:cubicBezTo>
                  <a:pt x="-56122" y="1867808"/>
                  <a:pt x="55022" y="1514986"/>
                  <a:pt x="0" y="1371655"/>
                </a:cubicBezTo>
                <a:cubicBezTo>
                  <a:pt x="-55022" y="1228324"/>
                  <a:pt x="49082" y="943968"/>
                  <a:pt x="0" y="827347"/>
                </a:cubicBezTo>
                <a:cubicBezTo>
                  <a:pt x="-49082" y="710726"/>
                  <a:pt x="58448" y="378056"/>
                  <a:pt x="0" y="0"/>
                </a:cubicBezTo>
                <a:close/>
              </a:path>
              <a:path w="3369782" h="4354459" stroke="0" extrusionOk="0">
                <a:moveTo>
                  <a:pt x="0" y="0"/>
                </a:moveTo>
                <a:cubicBezTo>
                  <a:pt x="129501" y="-18967"/>
                  <a:pt x="273942" y="9399"/>
                  <a:pt x="527933" y="0"/>
                </a:cubicBezTo>
                <a:cubicBezTo>
                  <a:pt x="781924" y="-9399"/>
                  <a:pt x="827323" y="46046"/>
                  <a:pt x="988469" y="0"/>
                </a:cubicBezTo>
                <a:cubicBezTo>
                  <a:pt x="1149615" y="-46046"/>
                  <a:pt x="1401305" y="31616"/>
                  <a:pt x="1617495" y="0"/>
                </a:cubicBezTo>
                <a:cubicBezTo>
                  <a:pt x="1833685" y="-31616"/>
                  <a:pt x="1999985" y="46684"/>
                  <a:pt x="2145428" y="0"/>
                </a:cubicBezTo>
                <a:cubicBezTo>
                  <a:pt x="2290871" y="-46684"/>
                  <a:pt x="2548805" y="19470"/>
                  <a:pt x="2673360" y="0"/>
                </a:cubicBezTo>
                <a:cubicBezTo>
                  <a:pt x="2797915" y="-19470"/>
                  <a:pt x="3194909" y="75672"/>
                  <a:pt x="3369782" y="0"/>
                </a:cubicBezTo>
                <a:cubicBezTo>
                  <a:pt x="3400170" y="123894"/>
                  <a:pt x="3325172" y="310030"/>
                  <a:pt x="3369782" y="457218"/>
                </a:cubicBezTo>
                <a:cubicBezTo>
                  <a:pt x="3414392" y="604406"/>
                  <a:pt x="3307811" y="884841"/>
                  <a:pt x="3369782" y="1001526"/>
                </a:cubicBezTo>
                <a:cubicBezTo>
                  <a:pt x="3431753" y="1118211"/>
                  <a:pt x="3316868" y="1349264"/>
                  <a:pt x="3369782" y="1458744"/>
                </a:cubicBezTo>
                <a:cubicBezTo>
                  <a:pt x="3422696" y="1568224"/>
                  <a:pt x="3341795" y="1753135"/>
                  <a:pt x="3369782" y="1915962"/>
                </a:cubicBezTo>
                <a:cubicBezTo>
                  <a:pt x="3397769" y="2078789"/>
                  <a:pt x="3354922" y="2271688"/>
                  <a:pt x="3369782" y="2460269"/>
                </a:cubicBezTo>
                <a:cubicBezTo>
                  <a:pt x="3384642" y="2648850"/>
                  <a:pt x="3335543" y="2887450"/>
                  <a:pt x="3369782" y="3048121"/>
                </a:cubicBezTo>
                <a:cubicBezTo>
                  <a:pt x="3404021" y="3208792"/>
                  <a:pt x="3362862" y="3316156"/>
                  <a:pt x="3369782" y="3461795"/>
                </a:cubicBezTo>
                <a:cubicBezTo>
                  <a:pt x="3376702" y="3607434"/>
                  <a:pt x="3315047" y="4132781"/>
                  <a:pt x="3369782" y="4354459"/>
                </a:cubicBezTo>
                <a:cubicBezTo>
                  <a:pt x="3247425" y="4380914"/>
                  <a:pt x="2929852" y="4321587"/>
                  <a:pt x="2808152" y="4354459"/>
                </a:cubicBezTo>
                <a:cubicBezTo>
                  <a:pt x="2686452" y="4387331"/>
                  <a:pt x="2460383" y="4300502"/>
                  <a:pt x="2246521" y="4354459"/>
                </a:cubicBezTo>
                <a:cubicBezTo>
                  <a:pt x="2032659" y="4408416"/>
                  <a:pt x="1896649" y="4295551"/>
                  <a:pt x="1617495" y="4354459"/>
                </a:cubicBezTo>
                <a:cubicBezTo>
                  <a:pt x="1338341" y="4413367"/>
                  <a:pt x="1246208" y="4312818"/>
                  <a:pt x="1055865" y="4354459"/>
                </a:cubicBezTo>
                <a:cubicBezTo>
                  <a:pt x="865522" y="4396100"/>
                  <a:pt x="727832" y="4308736"/>
                  <a:pt x="595328" y="4354459"/>
                </a:cubicBezTo>
                <a:cubicBezTo>
                  <a:pt x="462824" y="4400182"/>
                  <a:pt x="255110" y="4300320"/>
                  <a:pt x="0" y="4354459"/>
                </a:cubicBezTo>
                <a:cubicBezTo>
                  <a:pt x="-13154" y="4057434"/>
                  <a:pt x="17279" y="3933266"/>
                  <a:pt x="0" y="3723062"/>
                </a:cubicBezTo>
                <a:cubicBezTo>
                  <a:pt x="-17279" y="3512858"/>
                  <a:pt x="30691" y="3401180"/>
                  <a:pt x="0" y="3091666"/>
                </a:cubicBezTo>
                <a:cubicBezTo>
                  <a:pt x="-30691" y="2782152"/>
                  <a:pt x="60408" y="2688506"/>
                  <a:pt x="0" y="2547359"/>
                </a:cubicBezTo>
                <a:cubicBezTo>
                  <a:pt x="-60408" y="2406212"/>
                  <a:pt x="18874" y="2290043"/>
                  <a:pt x="0" y="2046596"/>
                </a:cubicBezTo>
                <a:cubicBezTo>
                  <a:pt x="-18874" y="1803149"/>
                  <a:pt x="35000" y="1745389"/>
                  <a:pt x="0" y="1632922"/>
                </a:cubicBezTo>
                <a:cubicBezTo>
                  <a:pt x="-35000" y="1520455"/>
                  <a:pt x="38958" y="1387502"/>
                  <a:pt x="0" y="1219249"/>
                </a:cubicBezTo>
                <a:cubicBezTo>
                  <a:pt x="-38958" y="1050996"/>
                  <a:pt x="46881" y="873519"/>
                  <a:pt x="0" y="631397"/>
                </a:cubicBezTo>
                <a:cubicBezTo>
                  <a:pt x="-46881" y="389275"/>
                  <a:pt x="23592" y="145291"/>
                  <a:pt x="0" y="0"/>
                </a:cubicBezTo>
                <a:close/>
              </a:path>
            </a:pathLst>
          </a:custGeom>
          <a:ln>
            <a:solidFill>
              <a:schemeClr val="accent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79315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Welcome to the Game Nite team!</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lnSpcReduction="10000"/>
          </a:bodyPr>
          <a:lstStyle/>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 (usually </a:t>
            </a:r>
            <a:r>
              <a:rPr lang="en-US" dirty="0" err="1"/>
              <a:t>Gradescope</a:t>
            </a:r>
            <a:r>
              <a:rPr lang="en-US" dirty="0"/>
              <a:t> appeals)</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59"/>
            <a:ext cx="10159652" cy="5339585"/>
          </a:xfrm>
        </p:spPr>
        <p:txBody>
          <a:bodyPr>
            <a:normAutofit/>
          </a:bodyPr>
          <a:lstStyle/>
          <a:p>
            <a:r>
              <a:rPr lang="en-US" dirty="0"/>
              <a:t>Individual projects &amp; activities are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Access Services (previously DRC), you must request it from the instructors separately for each assignment or exam.</a:t>
            </a:r>
          </a:p>
          <a:p>
            <a:r>
              <a:rPr lang="en-US" dirty="0"/>
              <a:t>No late submissions allowed for any </a:t>
            </a:r>
            <a:r>
              <a:rPr lang="en-US" b="1" dirty="0"/>
              <a:t>group project</a:t>
            </a:r>
            <a:r>
              <a:rPr lang="en-US" dirty="0"/>
              <a:t> submissions</a:t>
            </a:r>
          </a:p>
          <a:p>
            <a:pPr lvl="1"/>
            <a:r>
              <a:rPr lang="en-US" dirty="0"/>
              <a:t>DAS or DRC Accommodations are usually NOT available for Group Assignments (please work with instructor, we’ll make something work!) </a:t>
            </a:r>
          </a:p>
        </p:txBody>
      </p:sp>
      <p:sp>
        <p:nvSpPr>
          <p:cNvPr id="259" name="Slide Number"/>
          <p:cNvSpPr txBox="1">
            <a:spLocks noGrp="1"/>
          </p:cNvSpPr>
          <p:nvPr>
            <p:ph type="sldNum" sz="quarter" idx="12"/>
          </p:nvPr>
        </p:nvSpPr>
        <p:spPr/>
        <p:txBody>
          <a:bodyPr/>
          <a:lstStyle/>
          <a:p>
            <a:fld id="{86CB4B4D-7CA3-9044-876B-883B54F8677D}" type="slidenum">
              <a:rPr lang="en-US"/>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360 students and 18 teaching assistants.</a:t>
            </a:r>
          </a:p>
          <a:p>
            <a:r>
              <a:rPr lang="en-US" dirty="0"/>
              <a:t>Their contact info and pictures are on the website </a:t>
            </a:r>
            <a:br>
              <a:rPr lang="en-US" dirty="0"/>
            </a:br>
            <a:r>
              <a:rPr lang="en-US" dirty="0">
                <a:hlinkClick r:id="rId2"/>
              </a:rPr>
              <a:t>https://neu-se.github.io/CS4530-Spring-2026/staff/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a:xfrm>
            <a:off x="838200" y="1500159"/>
            <a:ext cx="9959236" cy="5221315"/>
          </a:xfrm>
        </p:spPr>
        <p:txBody>
          <a:bodyPr>
            <a:normAutofit/>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Copying any part of another student's assignment is strictly prohibited.</a:t>
            </a:r>
          </a:p>
          <a:p>
            <a:r>
              <a:rPr lang="en-US" dirty="0"/>
              <a:t>Small snippets of publicly posted code are allowed </a:t>
            </a:r>
            <a:r>
              <a:rPr lang="en-US" b="1" dirty="0"/>
              <a:t>with attribution</a:t>
            </a:r>
          </a:p>
          <a:p>
            <a:r>
              <a:rPr lang="en-US" dirty="0"/>
              <a:t>If you steal someone else's work, you </a:t>
            </a:r>
            <a:r>
              <a:rPr lang="en-US" b="1" dirty="0">
                <a:solidFill>
                  <a:srgbClr val="FF0000"/>
                </a:solidFill>
              </a:rPr>
              <a:t>fail</a:t>
            </a:r>
            <a:r>
              <a:rPr lang="en-US" dirty="0">
                <a:solidFill>
                  <a:srgbClr val="FF0000"/>
                </a:solidFill>
              </a:rPr>
              <a:t> </a:t>
            </a:r>
            <a:r>
              <a:rPr lang="en-US" dirty="0"/>
              <a:t>the class.</a:t>
            </a:r>
          </a:p>
          <a:p>
            <a:r>
              <a:rPr lang="en-US" dirty="0"/>
              <a:t>You are responsible for protecting your work. If someone uses your work, with or without your permission, you </a:t>
            </a:r>
            <a:r>
              <a:rPr lang="en-US" b="1"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30</a:t>
            </a:fld>
            <a:endParaRPr lang="en-US"/>
          </a:p>
        </p:txBody>
      </p:sp>
    </p:spTree>
    <p:extLst>
      <p:ext uri="{BB962C8B-B14F-4D97-AF65-F5344CB8AC3E}">
        <p14:creationId xmlns:p14="http://schemas.microsoft.com/office/powerpoint/2010/main" val="422318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31</a:t>
            </a:fld>
            <a:endParaRPr lang="en-US"/>
          </a:p>
        </p:txBody>
      </p:sp>
    </p:spTree>
    <p:extLst>
      <p:ext uri="{BB962C8B-B14F-4D97-AF65-F5344CB8AC3E}">
        <p14:creationId xmlns:p14="http://schemas.microsoft.com/office/powerpoint/2010/main" val="1665633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3343B-48FB-2D20-122D-5754BBE733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75B09E-3FA0-5B88-0FE2-3966CD261B50}"/>
              </a:ext>
            </a:extLst>
          </p:cNvPr>
          <p:cNvSpPr>
            <a:spLocks noGrp="1"/>
          </p:cNvSpPr>
          <p:nvPr>
            <p:ph type="title"/>
          </p:nvPr>
        </p:nvSpPr>
        <p:spPr/>
        <p:txBody>
          <a:bodyPr/>
          <a:lstStyle/>
          <a:p>
            <a:r>
              <a:rPr lang="en-US" dirty="0"/>
              <a:t>Academic Integrity &amp; LLM-based Tools</a:t>
            </a:r>
          </a:p>
        </p:txBody>
      </p:sp>
      <p:sp>
        <p:nvSpPr>
          <p:cNvPr id="3" name="Text Placeholder 2">
            <a:extLst>
              <a:ext uri="{FF2B5EF4-FFF2-40B4-BE49-F238E27FC236}">
                <a16:creationId xmlns:a16="http://schemas.microsoft.com/office/drawing/2014/main" id="{3F0457E5-696E-7E33-29A8-794ED8A12901}"/>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88986016-9522-BB0A-21C1-52516F106A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32</a:t>
            </a:fld>
            <a:endParaRPr lang="en-US"/>
          </a:p>
        </p:txBody>
      </p:sp>
      <p:pic>
        <p:nvPicPr>
          <p:cNvPr id="5" name="Picture 4">
            <a:extLst>
              <a:ext uri="{FF2B5EF4-FFF2-40B4-BE49-F238E27FC236}">
                <a16:creationId xmlns:a16="http://schemas.microsoft.com/office/drawing/2014/main" id="{0F3A12D2-2439-8A71-D3DA-86161F25D230}"/>
              </a:ext>
            </a:extLst>
          </p:cNvPr>
          <p:cNvPicPr>
            <a:picLocks noChangeAspect="1"/>
          </p:cNvPicPr>
          <p:nvPr/>
        </p:nvPicPr>
        <p:blipFill>
          <a:blip r:embed="rId3"/>
          <a:stretch>
            <a:fillRect/>
          </a:stretch>
        </p:blipFill>
        <p:spPr>
          <a:xfrm>
            <a:off x="4540405" y="1646805"/>
            <a:ext cx="7344190" cy="3873306"/>
          </a:xfrm>
          <a:prstGeom prst="rect">
            <a:avLst/>
          </a:prstGeom>
        </p:spPr>
      </p:pic>
      <p:sp>
        <p:nvSpPr>
          <p:cNvPr id="6" name="TextBox 5">
            <a:extLst>
              <a:ext uri="{FF2B5EF4-FFF2-40B4-BE49-F238E27FC236}">
                <a16:creationId xmlns:a16="http://schemas.microsoft.com/office/drawing/2014/main" id="{205643D0-4382-2FE1-A9FA-79C1CF944191}"/>
              </a:ext>
            </a:extLst>
          </p:cNvPr>
          <p:cNvSpPr txBox="1"/>
          <p:nvPr/>
        </p:nvSpPr>
        <p:spPr>
          <a:xfrm>
            <a:off x="4539643" y="5520111"/>
            <a:ext cx="69357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bsky.app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/profile/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samhalpert.bsky.social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/post/3lmt3coqvqk2w</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27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C1AAC-D7E4-438F-4EB6-2DE1DF5B3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33599-FAF8-543C-2A9B-0D0E640A89D5}"/>
              </a:ext>
            </a:extLst>
          </p:cNvPr>
          <p:cNvSpPr>
            <a:spLocks noGrp="1"/>
          </p:cNvSpPr>
          <p:nvPr>
            <p:ph type="title"/>
          </p:nvPr>
        </p:nvSpPr>
        <p:spPr/>
        <p:txBody>
          <a:bodyPr/>
          <a:lstStyle/>
          <a:p>
            <a:r>
              <a:rPr lang="en-US" dirty="0"/>
              <a:t>Using LLM-based Tools in This Class (1)</a:t>
            </a:r>
          </a:p>
        </p:txBody>
      </p:sp>
      <p:sp>
        <p:nvSpPr>
          <p:cNvPr id="3" name="Text Placeholder 2">
            <a:extLst>
              <a:ext uri="{FF2B5EF4-FFF2-40B4-BE49-F238E27FC236}">
                <a16:creationId xmlns:a16="http://schemas.microsoft.com/office/drawing/2014/main" id="{C5590837-BE6F-F94D-DCE5-7A34C1280FAE}"/>
              </a:ext>
            </a:extLst>
          </p:cNvPr>
          <p:cNvSpPr>
            <a:spLocks noGrp="1"/>
          </p:cNvSpPr>
          <p:nvPr>
            <p:ph idx="1"/>
          </p:nvPr>
        </p:nvSpPr>
        <p:spPr>
          <a:xfrm>
            <a:off x="838200" y="1646805"/>
            <a:ext cx="3702205" cy="5140463"/>
          </a:xfrm>
        </p:spPr>
        <p:txBody>
          <a:bodyPr>
            <a:normAutofit/>
          </a:bodyPr>
          <a:lstStyle/>
          <a:p>
            <a:pPr marL="0" indent="0">
              <a:buNone/>
            </a:pPr>
            <a:r>
              <a:rPr lang="en-US" dirty="0"/>
              <a:t>IP1 &amp; IP2 are designed for you to do </a:t>
            </a:r>
            <a:r>
              <a:rPr lang="en-US" b="1" dirty="0"/>
              <a:t>without LLM-based tools.</a:t>
            </a:r>
            <a:endParaRPr lang="en-US" dirty="0"/>
          </a:p>
          <a:p>
            <a:pPr>
              <a:buFontTx/>
              <a:buChar char="-"/>
            </a:pPr>
            <a:r>
              <a:rPr lang="en-US" dirty="0"/>
              <a:t>No Copilot fancy</a:t>
            </a:r>
            <a:br>
              <a:rPr lang="en-US" dirty="0"/>
            </a:br>
            <a:r>
              <a:rPr lang="en-US" dirty="0"/>
              <a:t>auto-complete</a:t>
            </a:r>
          </a:p>
          <a:p>
            <a:pPr>
              <a:buFontTx/>
              <a:buChar char="-"/>
            </a:pPr>
            <a:r>
              <a:rPr lang="en-US" dirty="0"/>
              <a:t>No natural language to code tools</a:t>
            </a:r>
          </a:p>
          <a:p>
            <a:pPr>
              <a:buFontTx/>
              <a:buChar char="-"/>
            </a:pPr>
            <a:r>
              <a:rPr lang="en-US" dirty="0"/>
              <a:t>No chatbot-assisted code understanding</a:t>
            </a:r>
          </a:p>
        </p:txBody>
      </p:sp>
      <p:sp>
        <p:nvSpPr>
          <p:cNvPr id="4" name="Slide Number Placeholder 3">
            <a:extLst>
              <a:ext uri="{FF2B5EF4-FFF2-40B4-BE49-F238E27FC236}">
                <a16:creationId xmlns:a16="http://schemas.microsoft.com/office/drawing/2014/main" id="{C6B51B78-5081-6DCC-87FA-735167A5BE3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33</a:t>
            </a:fld>
            <a:endParaRPr lang="en-US"/>
          </a:p>
        </p:txBody>
      </p:sp>
      <p:sp>
        <p:nvSpPr>
          <p:cNvPr id="7" name="Text Placeholder 2">
            <a:extLst>
              <a:ext uri="{FF2B5EF4-FFF2-40B4-BE49-F238E27FC236}">
                <a16:creationId xmlns:a16="http://schemas.microsoft.com/office/drawing/2014/main" id="{02BA1C57-2C1E-7E57-67E8-56A5BB427B98}"/>
              </a:ext>
            </a:extLst>
          </p:cNvPr>
          <p:cNvSpPr txBox="1">
            <a:spLocks/>
          </p:cNvSpPr>
          <p:nvPr/>
        </p:nvSpPr>
        <p:spPr>
          <a:xfrm>
            <a:off x="5051502" y="1646805"/>
            <a:ext cx="6211230" cy="5140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Why? Because there are sophisticated TypeScript-powered tools for navigating codebases in VS Code (which don’t require a subscription). We </a:t>
            </a:r>
            <a:r>
              <a:rPr lang="en-US"/>
              <a:t>want you to </a:t>
            </a:r>
            <a:r>
              <a:rPr lang="en-US" b="1" u="sng" dirty="0"/>
              <a:t>also</a:t>
            </a:r>
            <a:r>
              <a:rPr lang="en-US" dirty="0"/>
              <a:t> have experience with these tools.</a:t>
            </a:r>
          </a:p>
        </p:txBody>
      </p:sp>
      <p:pic>
        <p:nvPicPr>
          <p:cNvPr id="8" name="Picture 7">
            <a:extLst>
              <a:ext uri="{FF2B5EF4-FFF2-40B4-BE49-F238E27FC236}">
                <a16:creationId xmlns:a16="http://schemas.microsoft.com/office/drawing/2014/main" id="{2C555DC6-EDDE-8F6C-155E-BD3BC9EE6DC2}"/>
              </a:ext>
            </a:extLst>
          </p:cNvPr>
          <p:cNvPicPr>
            <a:picLocks noChangeAspect="1"/>
          </p:cNvPicPr>
          <p:nvPr/>
        </p:nvPicPr>
        <p:blipFill>
          <a:blip r:embed="rId3"/>
          <a:stretch>
            <a:fillRect/>
          </a:stretch>
        </p:blipFill>
        <p:spPr>
          <a:xfrm>
            <a:off x="4784804" y="3646508"/>
            <a:ext cx="5733585" cy="3365688"/>
          </a:xfrm>
          <a:prstGeom prst="rect">
            <a:avLst/>
          </a:prstGeom>
        </p:spPr>
      </p:pic>
      <p:sp>
        <p:nvSpPr>
          <p:cNvPr id="9" name="TextBox 8">
            <a:extLst>
              <a:ext uri="{FF2B5EF4-FFF2-40B4-BE49-F238E27FC236}">
                <a16:creationId xmlns:a16="http://schemas.microsoft.com/office/drawing/2014/main" id="{CA884AAF-A145-D63C-EE4B-FC346B78B262}"/>
              </a:ext>
            </a:extLst>
          </p:cNvPr>
          <p:cNvSpPr txBox="1"/>
          <p:nvPr/>
        </p:nvSpPr>
        <p:spPr>
          <a:xfrm>
            <a:off x="7686607" y="5144686"/>
            <a:ext cx="3906198" cy="369332"/>
          </a:xfrm>
          <a:prstGeom prst="rect">
            <a:avLst/>
          </a:prstGeom>
          <a:noFill/>
        </p:spPr>
        <p:txBody>
          <a:bodyPr wrap="none" rtlCol="0">
            <a:spAutoFit/>
          </a:bodyPr>
          <a:lstStyle/>
          <a:p>
            <a:r>
              <a:rPr lang="en-US" b="1" dirty="0">
                <a:solidFill>
                  <a:srgbClr val="FF0000"/>
                </a:solidFill>
              </a:rPr>
              <a:t>This is the button that turns Copilot off</a:t>
            </a:r>
          </a:p>
        </p:txBody>
      </p:sp>
    </p:spTree>
    <p:extLst>
      <p:ext uri="{BB962C8B-B14F-4D97-AF65-F5344CB8AC3E}">
        <p14:creationId xmlns:p14="http://schemas.microsoft.com/office/powerpoint/2010/main" val="2558983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Using LLM-based Tools in This Class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a:xfrm>
            <a:off x="838199" y="1500159"/>
            <a:ext cx="10515600" cy="5221315"/>
          </a:xfrm>
        </p:spPr>
        <p:txBody>
          <a:bodyPr>
            <a:normAutofit/>
          </a:bodyPr>
          <a:lstStyle/>
          <a:p>
            <a:r>
              <a:rPr lang="en-US" dirty="0"/>
              <a:t>For IP3, exploration of generative tools is </a:t>
            </a:r>
            <a:r>
              <a:rPr lang="en-US" b="1" dirty="0"/>
              <a:t>gently encouraged</a:t>
            </a:r>
          </a:p>
          <a:p>
            <a:pPr lvl="1"/>
            <a:r>
              <a:rPr lang="en-US" b="1" dirty="0"/>
              <a:t>You are responsible for your code and must understand it</a:t>
            </a:r>
          </a:p>
          <a:p>
            <a:pPr lvl="1"/>
            <a:r>
              <a:rPr lang="en-US" b="1" dirty="0"/>
              <a:t>You must document uses of LLM-based tools</a:t>
            </a:r>
          </a:p>
          <a:p>
            <a:r>
              <a:rPr lang="en-US" dirty="0"/>
              <a:t>For final projects</a:t>
            </a:r>
          </a:p>
          <a:p>
            <a:pPr lvl="1"/>
            <a:r>
              <a:rPr lang="en-US" dirty="0"/>
              <a:t>Use of AI tools is </a:t>
            </a:r>
            <a:r>
              <a:rPr lang="en-US" b="1" dirty="0"/>
              <a:t>permitted</a:t>
            </a:r>
            <a:r>
              <a:rPr lang="en-US" dirty="0"/>
              <a:t> — create a group policy on AI</a:t>
            </a:r>
          </a:p>
          <a:p>
            <a:pPr lvl="1"/>
            <a:r>
              <a:rPr lang="en-US" b="1" dirty="0"/>
              <a:t>You are responsible for your code and must understand it</a:t>
            </a:r>
          </a:p>
          <a:p>
            <a:pPr lvl="1"/>
            <a:r>
              <a:rPr lang="en-US" b="1" dirty="0"/>
              <a:t>You must document uses of LLM-based tools</a:t>
            </a:r>
          </a:p>
          <a:p>
            <a:r>
              <a:rPr lang="en-US" dirty="0"/>
              <a:t>We reserve the right to </a:t>
            </a:r>
            <a:r>
              <a:rPr lang="en-US" dirty="0">
                <a:solidFill>
                  <a:srgbClr val="FF0000"/>
                </a:solidFill>
              </a:rPr>
              <a:t>interview</a:t>
            </a:r>
            <a:r>
              <a:rPr lang="en-US" dirty="0"/>
              <a:t> you to gauge your understanding (with possible grade adjustments)</a:t>
            </a:r>
            <a:br>
              <a:rPr lang="en-US" dirty="0"/>
            </a:br>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34</a:t>
            </a:fld>
            <a:endParaRPr lang="en-US"/>
          </a:p>
        </p:txBody>
      </p:sp>
    </p:spTree>
    <p:extLst>
      <p:ext uri="{BB962C8B-B14F-4D97-AF65-F5344CB8AC3E}">
        <p14:creationId xmlns:p14="http://schemas.microsoft.com/office/powerpoint/2010/main" val="1084954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CCBCD-053E-5458-290D-192765D60B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DA9ECC-183A-B089-7E63-D026A0A06EF6}"/>
              </a:ext>
            </a:extLst>
          </p:cNvPr>
          <p:cNvSpPr>
            <a:spLocks noGrp="1"/>
          </p:cNvSpPr>
          <p:nvPr>
            <p:ph type="title"/>
          </p:nvPr>
        </p:nvSpPr>
        <p:spPr/>
        <p:txBody>
          <a:bodyPr/>
          <a:lstStyle/>
          <a:p>
            <a:r>
              <a:rPr lang="en-US" dirty="0"/>
              <a:t>No LLM Tools For Writing</a:t>
            </a:r>
          </a:p>
        </p:txBody>
      </p:sp>
      <p:sp>
        <p:nvSpPr>
          <p:cNvPr id="3" name="Text Placeholder 2">
            <a:extLst>
              <a:ext uri="{FF2B5EF4-FFF2-40B4-BE49-F238E27FC236}">
                <a16:creationId xmlns:a16="http://schemas.microsoft.com/office/drawing/2014/main" id="{05FDE94E-77E4-B047-972A-D012583D8DE7}"/>
              </a:ext>
            </a:extLst>
          </p:cNvPr>
          <p:cNvSpPr>
            <a:spLocks noGrp="1"/>
          </p:cNvSpPr>
          <p:nvPr>
            <p:ph idx="1"/>
          </p:nvPr>
        </p:nvSpPr>
        <p:spPr>
          <a:xfrm>
            <a:off x="838199" y="1500159"/>
            <a:ext cx="8117911" cy="5221315"/>
          </a:xfrm>
        </p:spPr>
        <p:txBody>
          <a:bodyPr>
            <a:normAutofit/>
          </a:bodyPr>
          <a:lstStyle/>
          <a:p>
            <a:r>
              <a:rPr lang="en-US" dirty="0"/>
              <a:t>When we ask you to write English text, it’s because we want you to write it and because we’re going to read it.</a:t>
            </a:r>
          </a:p>
          <a:p>
            <a:r>
              <a:rPr lang="en-US" dirty="0"/>
              <a:t>You’re just disrespecting yourself and us by having us read LLM-generated text.</a:t>
            </a:r>
          </a:p>
          <a:p>
            <a:endParaRPr lang="en-US" dirty="0"/>
          </a:p>
        </p:txBody>
      </p:sp>
      <p:sp>
        <p:nvSpPr>
          <p:cNvPr id="4" name="Slide Number Placeholder 3">
            <a:extLst>
              <a:ext uri="{FF2B5EF4-FFF2-40B4-BE49-F238E27FC236}">
                <a16:creationId xmlns:a16="http://schemas.microsoft.com/office/drawing/2014/main" id="{A150FAC3-E3D6-A75D-5C1B-D02AF6A1DB2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35</a:t>
            </a:fld>
            <a:endParaRPr lang="en-US"/>
          </a:p>
        </p:txBody>
      </p:sp>
    </p:spTree>
    <p:extLst>
      <p:ext uri="{BB962C8B-B14F-4D97-AF65-F5344CB8AC3E}">
        <p14:creationId xmlns:p14="http://schemas.microsoft.com/office/powerpoint/2010/main" val="292528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https://neu-se.github.io/CS4530-Spring-2026/</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solidFill>
                  <a:srgbClr val="FF0000"/>
                </a:solidFill>
              </a:rPr>
              <a:t>Please put 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https://neu-se.github.io/CS4530-Spring-2026/staff/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160262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37</a:t>
            </a:fld>
            <a:endParaRPr lang="en-US"/>
          </a:p>
        </p:txBody>
      </p:sp>
    </p:spTree>
    <p:extLst>
      <p:ext uri="{BB962C8B-B14F-4D97-AF65-F5344CB8AC3E}">
        <p14:creationId xmlns:p14="http://schemas.microsoft.com/office/powerpoint/2010/main" val="2798469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sp>
        <p:nvSpPr>
          <p:cNvPr id="3" name="Content Placeholder 2">
            <a:extLst>
              <a:ext uri="{FF2B5EF4-FFF2-40B4-BE49-F238E27FC236}">
                <a16:creationId xmlns:a16="http://schemas.microsoft.com/office/drawing/2014/main" id="{0916C1CD-81A3-4D70-0CCD-59008FDEA942}"/>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Text Placeholder 2">
            <a:extLst>
              <a:ext uri="{FF2B5EF4-FFF2-40B4-BE49-F238E27FC236}">
                <a16:creationId xmlns:a16="http://schemas.microsoft.com/office/drawing/2014/main" id="{EC64D456-D8F6-631B-E2F7-2A23A221ED51}"/>
              </a:ext>
            </a:extLst>
          </p:cNvPr>
          <p:cNvSpPr txBox="1">
            <a:spLocks/>
          </p:cNvSpPr>
          <p:nvPr/>
        </p:nvSpPr>
        <p:spPr>
          <a:xfrm>
            <a:off x="159435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
        <p:nvSpPr>
          <p:cNvPr id="9" name="Text Placeholder 2">
            <a:extLst>
              <a:ext uri="{FF2B5EF4-FFF2-40B4-BE49-F238E27FC236}">
                <a16:creationId xmlns:a16="http://schemas.microsoft.com/office/drawing/2014/main" id="{8196AE90-D899-CC21-EEAB-CFC87F41E40A}"/>
              </a:ext>
            </a:extLst>
          </p:cNvPr>
          <p:cNvSpPr txBox="1">
            <a:spLocks/>
          </p:cNvSpPr>
          <p:nvPr/>
        </p:nvSpPr>
        <p:spPr>
          <a:xfrm>
            <a:off x="159435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316149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253883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Privileged" siteId="{a8eec281-aaa3-4dae-ac9b-9a398b9215e7}" removed="0"/>
</clbl:labelList>
</file>

<file path=docProps/app.xml><?xml version="1.0" encoding="utf-8"?>
<Properties xmlns="http://schemas.openxmlformats.org/officeDocument/2006/extended-properties" xmlns:vt="http://schemas.openxmlformats.org/officeDocument/2006/docPropsVTypes">
  <TotalTime>14830</TotalTime>
  <Words>3180</Words>
  <Application>Microsoft Macintosh PowerPoint</Application>
  <PresentationFormat>Widescreen</PresentationFormat>
  <Paragraphs>357</Paragraphs>
  <Slides>37</Slides>
  <Notes>26</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Helvetica Neue</vt:lpstr>
      <vt:lpstr>Verdana</vt:lpstr>
      <vt:lpstr>Wingdings</vt:lpstr>
      <vt:lpstr>Office Theme</vt:lpstr>
      <vt:lpstr>CS 4530: Fundamentals of Software Engineering Module 1.1 Course Introduction</vt:lpstr>
      <vt:lpstr>Instructors</vt:lpstr>
      <vt:lpstr>Teaching Assistants</vt:lpstr>
      <vt:lpstr>Learning Objectives for this Lesson</vt:lpstr>
      <vt:lpstr>What does it mean to make software... engineering? </vt:lpstr>
      <vt:lpstr>Origins of "software engineering"</vt:lpstr>
      <vt:lpstr>Goal: to make software an engineering discipline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Learning Objectives for this course:</vt:lpstr>
      <vt:lpstr>The course will be delivered through:</vt:lpstr>
      <vt:lpstr>Course Mechanics:  Lectures and Attendance</vt:lpstr>
      <vt:lpstr>Course Deliverables</vt:lpstr>
      <vt:lpstr>Course Requirements</vt:lpstr>
      <vt:lpstr>Technology</vt:lpstr>
      <vt:lpstr>Welcome to the Game Nite team!</vt:lpstr>
      <vt:lpstr>Welcome to the Game Nite team!</vt:lpstr>
      <vt:lpstr>Grade Appeal Policy</vt:lpstr>
      <vt:lpstr>Late Policy</vt:lpstr>
      <vt:lpstr>Academic Integrity (1)</vt:lpstr>
      <vt:lpstr>Academic Integrity (2)</vt:lpstr>
      <vt:lpstr>Academic Integrity &amp; LLM-based Tools</vt:lpstr>
      <vt:lpstr>Using LLM-based Tools in This Class (1)</vt:lpstr>
      <vt:lpstr>Using LLM-based Tools in This Class (2)</vt:lpstr>
      <vt:lpstr>No LLM Tools For Writing</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102</cp:revision>
  <dcterms:created xsi:type="dcterms:W3CDTF">2021-01-07T15:19:22Z</dcterms:created>
  <dcterms:modified xsi:type="dcterms:W3CDTF">2026-01-02T04:01:39Z</dcterms:modified>
</cp:coreProperties>
</file>